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6858000" cy="9906000" type="A4"/>
  <p:notesSz cx="68580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87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96240"/>
            <a:ext cx="6172200" cy="1584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11" Type="http://schemas.openxmlformats.org/officeDocument/2006/relationships/image" Target="../media/image22.jpg"/><Relationship Id="rId5" Type="http://schemas.openxmlformats.org/officeDocument/2006/relationships/image" Target="../media/image16.jpg"/><Relationship Id="rId10" Type="http://schemas.openxmlformats.org/officeDocument/2006/relationships/image" Target="../media/image21.jpg"/><Relationship Id="rId4" Type="http://schemas.openxmlformats.org/officeDocument/2006/relationships/image" Target="../media/image15.jpg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g"/><Relationship Id="rId3" Type="http://schemas.openxmlformats.org/officeDocument/2006/relationships/image" Target="../media/image24.jpg"/><Relationship Id="rId7" Type="http://schemas.openxmlformats.org/officeDocument/2006/relationships/image" Target="../media/image28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jpg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7" Type="http://schemas.openxmlformats.org/officeDocument/2006/relationships/image" Target="../media/image35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4.jpg"/><Relationship Id="rId5" Type="http://schemas.openxmlformats.org/officeDocument/2006/relationships/image" Target="../media/image33.jpg"/><Relationship Id="rId4" Type="http://schemas.openxmlformats.org/officeDocument/2006/relationships/image" Target="../media/image32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7.jpg"/><Relationship Id="rId7" Type="http://schemas.openxmlformats.org/officeDocument/2006/relationships/hyperlink" Target="http://www.tate.org.uk/" TargetMode="External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bbc.com/bitesize/guides/zg" TargetMode="External"/><Relationship Id="rId5" Type="http://schemas.openxmlformats.org/officeDocument/2006/relationships/image" Target="../media/image39.jpg"/><Relationship Id="rId10" Type="http://schemas.openxmlformats.org/officeDocument/2006/relationships/image" Target="../media/image42.png"/><Relationship Id="rId4" Type="http://schemas.openxmlformats.org/officeDocument/2006/relationships/image" Target="../media/image38.jpg"/><Relationship Id="rId9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0566" y="165354"/>
            <a:ext cx="5247640" cy="391795"/>
          </a:xfrm>
          <a:prstGeom prst="rect">
            <a:avLst/>
          </a:prstGeom>
          <a:solidFill>
            <a:srgbClr val="BDD7EE"/>
          </a:solidFill>
          <a:ln w="19811">
            <a:solidFill>
              <a:srgbClr val="7F7F7F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177165">
              <a:lnSpc>
                <a:spcPct val="100000"/>
              </a:lnSpc>
              <a:spcBef>
                <a:spcPts val="225"/>
              </a:spcBef>
            </a:pPr>
            <a:r>
              <a:rPr sz="1950" dirty="0">
                <a:latin typeface="Calibri"/>
                <a:cs typeface="Calibri"/>
              </a:rPr>
              <a:t>GCSE</a:t>
            </a:r>
            <a:r>
              <a:rPr sz="1950" spc="-4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PHOTOGRAPHY</a:t>
            </a:r>
            <a:r>
              <a:rPr sz="1950" spc="-4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-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KNOWLEDGE</a:t>
            </a:r>
            <a:r>
              <a:rPr sz="1950" spc="-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ORGANISER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350" y="671322"/>
            <a:ext cx="6582409" cy="713016"/>
          </a:xfrm>
          <a:prstGeom prst="rect">
            <a:avLst/>
          </a:prstGeom>
          <a:solidFill>
            <a:srgbClr val="BDD7EE"/>
          </a:solidFill>
          <a:ln w="28955">
            <a:solidFill>
              <a:srgbClr val="7F7F7F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80"/>
              </a:spcBef>
            </a:pPr>
            <a:r>
              <a:rPr sz="11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sz="1100" b="1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</a:t>
            </a:r>
            <a:r>
              <a:rPr sz="11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ss</a:t>
            </a:r>
            <a:r>
              <a:rPr sz="11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me</a:t>
            </a:r>
            <a:r>
              <a:rPr sz="11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</a:t>
            </a:r>
            <a:r>
              <a:rPr sz="1100" b="1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1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</a:t>
            </a:r>
            <a:r>
              <a:rPr sz="11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</a:t>
            </a:r>
            <a:r>
              <a:rPr sz="1100" b="1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j</a:t>
            </a:r>
            <a:r>
              <a:rPr sz="11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1100" b="1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tiv</a:t>
            </a:r>
            <a:r>
              <a:rPr sz="11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</a:t>
            </a:r>
            <a:endParaRPr sz="1100" dirty="0">
              <a:latin typeface="Calibri"/>
              <a:cs typeface="Calibri"/>
            </a:endParaRPr>
          </a:p>
          <a:p>
            <a:pPr marL="262890" indent="-172720">
              <a:lnSpc>
                <a:spcPct val="100000"/>
              </a:lnSpc>
              <a:buChar char="-"/>
              <a:tabLst>
                <a:tab pos="262890" algn="l"/>
                <a:tab pos="263525" algn="l"/>
              </a:tabLst>
            </a:pPr>
            <a:r>
              <a:rPr sz="1100" spc="-5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how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you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 marked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coursework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Exam.</a:t>
            </a:r>
          </a:p>
          <a:p>
            <a:pPr marL="262890" indent="-172720">
              <a:lnSpc>
                <a:spcPct val="100000"/>
              </a:lnSpc>
              <a:buChar char="-"/>
              <a:tabLst>
                <a:tab pos="262890" algn="l"/>
                <a:tab pos="263525" algn="l"/>
              </a:tabLst>
            </a:pPr>
            <a:r>
              <a:rPr sz="1100" spc="-5" dirty="0">
                <a:latin typeface="Calibri"/>
                <a:cs typeface="Calibri"/>
              </a:rPr>
              <a:t>There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 </a:t>
            </a:r>
            <a:r>
              <a:rPr sz="1100" dirty="0" smtClean="0">
                <a:latin typeface="Calibri"/>
                <a:cs typeface="Calibri"/>
              </a:rPr>
              <a:t>2</a:t>
            </a:r>
            <a:r>
              <a:rPr lang="en-GB" sz="1100" dirty="0" smtClean="0">
                <a:latin typeface="Calibri"/>
                <a:cs typeface="Calibri"/>
              </a:rPr>
              <a:t>5</a:t>
            </a:r>
            <a:r>
              <a:rPr sz="1100" spc="-5" dirty="0" smtClean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marks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gain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each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AO.</a:t>
            </a:r>
          </a:p>
          <a:p>
            <a:pPr marL="262890" indent="-172720">
              <a:lnSpc>
                <a:spcPct val="100000"/>
              </a:lnSpc>
              <a:buChar char="-"/>
              <a:tabLst>
                <a:tab pos="262890" algn="l"/>
                <a:tab pos="263525" algn="l"/>
              </a:tabLst>
            </a:pPr>
            <a:r>
              <a:rPr sz="1100" dirty="0">
                <a:latin typeface="Calibri"/>
                <a:cs typeface="Calibri"/>
              </a:rPr>
              <a:t>60%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your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GCSE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mark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coursework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40%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your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exam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mark.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74419" y="4960620"/>
            <a:ext cx="836930" cy="759460"/>
            <a:chOff x="1074419" y="4960620"/>
            <a:chExt cx="836930" cy="759460"/>
          </a:xfrm>
        </p:grpSpPr>
        <p:sp>
          <p:nvSpPr>
            <p:cNvPr id="6" name="object 6"/>
            <p:cNvSpPr/>
            <p:nvPr/>
          </p:nvSpPr>
          <p:spPr>
            <a:xfrm>
              <a:off x="1084325" y="4970526"/>
              <a:ext cx="817244" cy="739140"/>
            </a:xfrm>
            <a:custGeom>
              <a:avLst/>
              <a:gdLst/>
              <a:ahLst/>
              <a:cxnLst/>
              <a:rect l="l" t="t" r="r" b="b"/>
              <a:pathLst>
                <a:path w="817244" h="739139">
                  <a:moveTo>
                    <a:pt x="816863" y="0"/>
                  </a:moveTo>
                  <a:lnTo>
                    <a:pt x="0" y="0"/>
                  </a:lnTo>
                  <a:lnTo>
                    <a:pt x="0" y="739139"/>
                  </a:lnTo>
                  <a:lnTo>
                    <a:pt x="816863" y="739139"/>
                  </a:lnTo>
                  <a:lnTo>
                    <a:pt x="816863" y="0"/>
                  </a:lnTo>
                  <a:close/>
                </a:path>
              </a:pathLst>
            </a:custGeom>
            <a:solidFill>
              <a:srgbClr val="BDD7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84325" y="4970526"/>
              <a:ext cx="817244" cy="739140"/>
            </a:xfrm>
            <a:custGeom>
              <a:avLst/>
              <a:gdLst/>
              <a:ahLst/>
              <a:cxnLst/>
              <a:rect l="l" t="t" r="r" b="b"/>
              <a:pathLst>
                <a:path w="817244" h="739139">
                  <a:moveTo>
                    <a:pt x="0" y="739139"/>
                  </a:moveTo>
                  <a:lnTo>
                    <a:pt x="816863" y="739139"/>
                  </a:lnTo>
                  <a:lnTo>
                    <a:pt x="816863" y="0"/>
                  </a:lnTo>
                  <a:lnTo>
                    <a:pt x="0" y="0"/>
                  </a:lnTo>
                  <a:lnTo>
                    <a:pt x="0" y="739139"/>
                  </a:lnTo>
                  <a:close/>
                </a:path>
              </a:pathLst>
            </a:custGeom>
            <a:ln w="19812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039367" y="7005828"/>
            <a:ext cx="836930" cy="757555"/>
            <a:chOff x="1039367" y="7005828"/>
            <a:chExt cx="836930" cy="757555"/>
          </a:xfrm>
        </p:grpSpPr>
        <p:sp>
          <p:nvSpPr>
            <p:cNvPr id="9" name="object 9"/>
            <p:cNvSpPr/>
            <p:nvPr/>
          </p:nvSpPr>
          <p:spPr>
            <a:xfrm>
              <a:off x="1049273" y="7015734"/>
              <a:ext cx="817244" cy="737870"/>
            </a:xfrm>
            <a:custGeom>
              <a:avLst/>
              <a:gdLst/>
              <a:ahLst/>
              <a:cxnLst/>
              <a:rect l="l" t="t" r="r" b="b"/>
              <a:pathLst>
                <a:path w="817244" h="737870">
                  <a:moveTo>
                    <a:pt x="816863" y="0"/>
                  </a:moveTo>
                  <a:lnTo>
                    <a:pt x="0" y="0"/>
                  </a:lnTo>
                  <a:lnTo>
                    <a:pt x="0" y="737615"/>
                  </a:lnTo>
                  <a:lnTo>
                    <a:pt x="816863" y="737615"/>
                  </a:lnTo>
                  <a:lnTo>
                    <a:pt x="816863" y="0"/>
                  </a:lnTo>
                  <a:close/>
                </a:path>
              </a:pathLst>
            </a:custGeom>
            <a:solidFill>
              <a:srgbClr val="BDD7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49273" y="7015734"/>
              <a:ext cx="817244" cy="737870"/>
            </a:xfrm>
            <a:custGeom>
              <a:avLst/>
              <a:gdLst/>
              <a:ahLst/>
              <a:cxnLst/>
              <a:rect l="l" t="t" r="r" b="b"/>
              <a:pathLst>
                <a:path w="817244" h="737870">
                  <a:moveTo>
                    <a:pt x="0" y="737615"/>
                  </a:moveTo>
                  <a:lnTo>
                    <a:pt x="816863" y="737615"/>
                  </a:lnTo>
                  <a:lnTo>
                    <a:pt x="816863" y="0"/>
                  </a:lnTo>
                  <a:lnTo>
                    <a:pt x="0" y="0"/>
                  </a:lnTo>
                  <a:lnTo>
                    <a:pt x="0" y="737615"/>
                  </a:lnTo>
                  <a:close/>
                </a:path>
              </a:pathLst>
            </a:custGeom>
            <a:ln w="19812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192023" y="8941307"/>
            <a:ext cx="1696720" cy="829310"/>
            <a:chOff x="192023" y="8941307"/>
            <a:chExt cx="1696720" cy="829310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2023" y="8941307"/>
              <a:ext cx="819912" cy="82905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061465" y="8966453"/>
              <a:ext cx="817244" cy="739140"/>
            </a:xfrm>
            <a:custGeom>
              <a:avLst/>
              <a:gdLst/>
              <a:ahLst/>
              <a:cxnLst/>
              <a:rect l="l" t="t" r="r" b="b"/>
              <a:pathLst>
                <a:path w="817244" h="739140">
                  <a:moveTo>
                    <a:pt x="816863" y="0"/>
                  </a:moveTo>
                  <a:lnTo>
                    <a:pt x="0" y="0"/>
                  </a:lnTo>
                  <a:lnTo>
                    <a:pt x="0" y="739140"/>
                  </a:lnTo>
                  <a:lnTo>
                    <a:pt x="816863" y="739140"/>
                  </a:lnTo>
                  <a:lnTo>
                    <a:pt x="816863" y="0"/>
                  </a:lnTo>
                  <a:close/>
                </a:path>
              </a:pathLst>
            </a:custGeom>
            <a:solidFill>
              <a:srgbClr val="BDD7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61465" y="8966453"/>
              <a:ext cx="817244" cy="739140"/>
            </a:xfrm>
            <a:custGeom>
              <a:avLst/>
              <a:gdLst/>
              <a:ahLst/>
              <a:cxnLst/>
              <a:rect l="l" t="t" r="r" b="b"/>
              <a:pathLst>
                <a:path w="817244" h="739140">
                  <a:moveTo>
                    <a:pt x="0" y="739140"/>
                  </a:moveTo>
                  <a:lnTo>
                    <a:pt x="816863" y="739140"/>
                  </a:lnTo>
                  <a:lnTo>
                    <a:pt x="816863" y="0"/>
                  </a:lnTo>
                  <a:lnTo>
                    <a:pt x="0" y="0"/>
                  </a:lnTo>
                  <a:lnTo>
                    <a:pt x="0" y="739140"/>
                  </a:lnTo>
                  <a:close/>
                </a:path>
              </a:pathLst>
            </a:custGeom>
            <a:ln w="19812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1051560" y="2589276"/>
            <a:ext cx="836930" cy="754380"/>
            <a:chOff x="1051560" y="2589276"/>
            <a:chExt cx="836930" cy="754380"/>
          </a:xfrm>
        </p:grpSpPr>
        <p:sp>
          <p:nvSpPr>
            <p:cNvPr id="16" name="object 16"/>
            <p:cNvSpPr/>
            <p:nvPr/>
          </p:nvSpPr>
          <p:spPr>
            <a:xfrm>
              <a:off x="1061466" y="2599182"/>
              <a:ext cx="817244" cy="734695"/>
            </a:xfrm>
            <a:custGeom>
              <a:avLst/>
              <a:gdLst/>
              <a:ahLst/>
              <a:cxnLst/>
              <a:rect l="l" t="t" r="r" b="b"/>
              <a:pathLst>
                <a:path w="817244" h="734695">
                  <a:moveTo>
                    <a:pt x="816863" y="0"/>
                  </a:moveTo>
                  <a:lnTo>
                    <a:pt x="0" y="0"/>
                  </a:lnTo>
                  <a:lnTo>
                    <a:pt x="0" y="734568"/>
                  </a:lnTo>
                  <a:lnTo>
                    <a:pt x="816863" y="734568"/>
                  </a:lnTo>
                  <a:lnTo>
                    <a:pt x="816863" y="0"/>
                  </a:lnTo>
                  <a:close/>
                </a:path>
              </a:pathLst>
            </a:custGeom>
            <a:solidFill>
              <a:srgbClr val="BDD7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61466" y="2599182"/>
              <a:ext cx="817244" cy="734695"/>
            </a:xfrm>
            <a:custGeom>
              <a:avLst/>
              <a:gdLst/>
              <a:ahLst/>
              <a:cxnLst/>
              <a:rect l="l" t="t" r="r" b="b"/>
              <a:pathLst>
                <a:path w="817244" h="734695">
                  <a:moveTo>
                    <a:pt x="0" y="734568"/>
                  </a:moveTo>
                  <a:lnTo>
                    <a:pt x="816863" y="734568"/>
                  </a:lnTo>
                  <a:lnTo>
                    <a:pt x="816863" y="0"/>
                  </a:lnTo>
                  <a:lnTo>
                    <a:pt x="0" y="0"/>
                  </a:lnTo>
                  <a:lnTo>
                    <a:pt x="0" y="734568"/>
                  </a:lnTo>
                  <a:close/>
                </a:path>
              </a:pathLst>
            </a:custGeom>
            <a:ln w="19812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137096" y="1502917"/>
          <a:ext cx="6571615" cy="82765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1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0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19605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400" b="1" spc="-10" dirty="0">
                          <a:latin typeface="Calibri"/>
                          <a:cs typeface="Calibri"/>
                        </a:rPr>
                        <a:t>AO1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Develop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ideas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through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investigations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058545" marR="210820" algn="ctr">
                        <a:lnSpc>
                          <a:spcPct val="100000"/>
                        </a:lnSpc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n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ere 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more 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vice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n  AO1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8925" indent="-229235">
                        <a:lnSpc>
                          <a:spcPct val="100000"/>
                        </a:lnSpc>
                        <a:spcBef>
                          <a:spcPts val="105"/>
                        </a:spcBef>
                        <a:buFont typeface="Arial"/>
                        <a:buChar char="•"/>
                        <a:tabLst>
                          <a:tab pos="288925" algn="l"/>
                          <a:tab pos="289560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Artist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research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pages.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88925" marR="1789430" indent="-2286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88925" algn="l"/>
                          <a:tab pos="289560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Visits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exhibitions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galleries.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88925" marR="1851660" indent="-2286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88925" algn="l"/>
                          <a:tab pos="28956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Your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own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responses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100" spc="-22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style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artist.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88925" marR="1819275" indent="-2286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88925" algn="l"/>
                          <a:tab pos="28956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Interviews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with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artists/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photographers.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88925" marR="1671955" indent="-2286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88925" algn="l"/>
                          <a:tab pos="28956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Annotate and analyse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what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you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have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found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out.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b="1" spc="-10" dirty="0">
                          <a:latin typeface="Calibri"/>
                          <a:cs typeface="Calibri"/>
                        </a:rPr>
                        <a:t>AO2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9">
                  <a:txBody>
                    <a:bodyPr/>
                    <a:lstStyle/>
                    <a:p>
                      <a:pPr marL="274320" marR="1588135" indent="-228600">
                        <a:lnSpc>
                          <a:spcPts val="1320"/>
                        </a:lnSpc>
                        <a:spcBef>
                          <a:spcPts val="30"/>
                        </a:spcBef>
                        <a:buFont typeface="Arial"/>
                        <a:buChar char="•"/>
                        <a:tabLst>
                          <a:tab pos="274320" algn="l"/>
                          <a:tab pos="27495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Experimenting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with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range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different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materials and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techniques.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74320" marR="1831339" indent="-228600">
                        <a:lnSpc>
                          <a:spcPts val="132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274320" algn="l"/>
                          <a:tab pos="27495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o-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oot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ex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lori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different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techniques.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74320" marR="1606550" indent="-228600">
                        <a:lnSpc>
                          <a:spcPts val="1320"/>
                        </a:lnSpc>
                        <a:buFont typeface="Arial"/>
                        <a:buChar char="•"/>
                        <a:tabLst>
                          <a:tab pos="274320" algn="l"/>
                          <a:tab pos="27495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lecti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est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ph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from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Photo-shoots.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74320" marR="1744345" indent="-228600" algn="just">
                        <a:lnSpc>
                          <a:spcPts val="1320"/>
                        </a:lnSpc>
                        <a:buFont typeface="Arial"/>
                        <a:buChar char="•"/>
                        <a:tabLst>
                          <a:tab pos="274955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Using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Photo-shop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edit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photographs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further in a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creative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way.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74320" marR="1492250" indent="-228600">
                        <a:lnSpc>
                          <a:spcPts val="1320"/>
                        </a:lnSpc>
                        <a:buFont typeface="Arial"/>
                        <a:buChar char="•"/>
                        <a:tabLst>
                          <a:tab pos="274320" algn="l"/>
                          <a:tab pos="27495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Using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Darkroom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processes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spc="-22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create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photograms/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cyanotypes/ Double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exposures.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74295">
                        <a:lnSpc>
                          <a:spcPts val="116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Refine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work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by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exploring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74295">
                        <a:lnSpc>
                          <a:spcPts val="115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ideas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selecting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and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74295">
                        <a:lnSpc>
                          <a:spcPts val="115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experimenting</a:t>
                      </a:r>
                      <a:r>
                        <a:rPr sz="11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with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745">
                <a:tc>
                  <a:txBody>
                    <a:bodyPr/>
                    <a:lstStyle/>
                    <a:p>
                      <a:pPr marL="74295">
                        <a:lnSpc>
                          <a:spcPts val="115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appropriate</a:t>
                      </a:r>
                      <a:r>
                        <a:rPr sz="11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techniques.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2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186690" algn="r">
                        <a:lnSpc>
                          <a:spcPct val="100000"/>
                        </a:lnSpc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Scan</a:t>
                      </a:r>
                      <a:r>
                        <a:rPr sz="10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here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385">
                <a:tc>
                  <a:txBody>
                    <a:bodyPr/>
                    <a:lstStyle/>
                    <a:p>
                      <a:pPr marR="214629" algn="r">
                        <a:lnSpc>
                          <a:spcPts val="1105"/>
                        </a:lnSpc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0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more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marR="193675" algn="r">
                        <a:lnSpc>
                          <a:spcPts val="1105"/>
                        </a:lnSpc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advice</a:t>
                      </a:r>
                      <a:r>
                        <a:rPr sz="10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on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R="335915" algn="r">
                        <a:lnSpc>
                          <a:spcPts val="1105"/>
                        </a:lnSpc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AO2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36319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b="1" spc="-10" dirty="0">
                          <a:latin typeface="Calibri"/>
                          <a:cs typeface="Calibri"/>
                        </a:rPr>
                        <a:t>AO3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74295" marR="16891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Record</a:t>
                      </a:r>
                      <a:r>
                        <a:rPr sz="11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ideas,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observations </a:t>
                      </a:r>
                      <a:r>
                        <a:rPr sz="1100" b="1" spc="-22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insights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relevant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their intentions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visual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and/or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other forms.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 indent="-17272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Arial"/>
                        <a:buChar char="•"/>
                        <a:tabLst>
                          <a:tab pos="211454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Title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page.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0820" indent="-1727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11454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Mind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Map.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0820" indent="-1727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11454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Mood-boards.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0820" indent="-1727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11454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Planning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Photo-shoots.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0820" indent="-1727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11454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Photographs.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0820" indent="-1727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11454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Contact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sheets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Photo-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ts val="115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shoots.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R="22352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Scan</a:t>
                      </a:r>
                      <a:r>
                        <a:rPr sz="10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here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marR="250825" algn="r">
                        <a:lnSpc>
                          <a:spcPts val="1105"/>
                        </a:lnSpc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0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more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marR="229870" algn="r">
                        <a:lnSpc>
                          <a:spcPts val="1105"/>
                        </a:lnSpc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advice</a:t>
                      </a:r>
                      <a:r>
                        <a:rPr sz="10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on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1310">
                <a:tc>
                  <a:txBody>
                    <a:bodyPr/>
                    <a:lstStyle/>
                    <a:p>
                      <a:pPr marL="1195705">
                        <a:lnSpc>
                          <a:spcPts val="1105"/>
                        </a:lnSpc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AO3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400" b="1" spc="-10" dirty="0">
                          <a:latin typeface="Calibri"/>
                          <a:cs typeface="Calibri"/>
                        </a:rPr>
                        <a:t>AO4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0">
                  <a:txBody>
                    <a:bodyPr/>
                    <a:lstStyle/>
                    <a:p>
                      <a:pPr marL="235585" marR="1673860" indent="-172720">
                        <a:lnSpc>
                          <a:spcPct val="100000"/>
                        </a:lnSpc>
                        <a:spcBef>
                          <a:spcPts val="155"/>
                        </a:spcBef>
                        <a:buFont typeface="Arial"/>
                        <a:buChar char="•"/>
                        <a:tabLst>
                          <a:tab pos="236220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Plans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drawings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final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piece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ideas.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35585" marR="1630680" indent="-1727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36220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Mini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mock-ups and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experiments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final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piece.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35585" marR="1503045" indent="-1727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36220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Creating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original final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piece, that is clearly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inspired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by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your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research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creative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journey.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35585" marR="1510030" indent="-1727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36220" algn="l"/>
                        </a:tabLst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Evaluation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final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piece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(how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does your piece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link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the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project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theme?).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74295">
                        <a:lnSpc>
                          <a:spcPts val="116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Present</a:t>
                      </a:r>
                      <a:r>
                        <a:rPr sz="11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personal,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74295">
                        <a:lnSpc>
                          <a:spcPts val="115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informed</a:t>
                      </a:r>
                      <a:r>
                        <a:rPr sz="11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meaningful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74295">
                        <a:lnSpc>
                          <a:spcPts val="115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response.</a:t>
                      </a:r>
                      <a:r>
                        <a:rPr sz="11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Completing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74295">
                        <a:lnSpc>
                          <a:spcPts val="115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relevant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intentional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4295">
                        <a:lnSpc>
                          <a:spcPts val="115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final</a:t>
                      </a:r>
                      <a:r>
                        <a:rPr sz="11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piece.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marR="21082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Scan</a:t>
                      </a:r>
                      <a:r>
                        <a:rPr sz="10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here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marR="238760" algn="r">
                        <a:lnSpc>
                          <a:spcPts val="1105"/>
                        </a:lnSpc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0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more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9385">
                <a:tc>
                  <a:txBody>
                    <a:bodyPr/>
                    <a:lstStyle/>
                    <a:p>
                      <a:pPr marR="217804" algn="r">
                        <a:lnSpc>
                          <a:spcPts val="1105"/>
                        </a:lnSpc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advice</a:t>
                      </a:r>
                      <a:r>
                        <a:rPr sz="10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on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R="360045" algn="r">
                        <a:lnSpc>
                          <a:spcPts val="1105"/>
                        </a:lnSpc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AO4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97964" y="1540763"/>
            <a:ext cx="1240536" cy="1792224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97964" y="3471671"/>
            <a:ext cx="1240536" cy="1812036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978151" y="5900928"/>
            <a:ext cx="1252727" cy="1723644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990344" y="7915656"/>
            <a:ext cx="1240536" cy="1760220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7591" y="2577382"/>
            <a:ext cx="783586" cy="782130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99394" y="4970204"/>
            <a:ext cx="799157" cy="798502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04982" y="7045096"/>
            <a:ext cx="759550" cy="758138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227320" y="5891784"/>
            <a:ext cx="1414272" cy="1900427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295900" y="3483864"/>
            <a:ext cx="1357883" cy="2225040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082540" y="1560575"/>
            <a:ext cx="1571243" cy="1059179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666232" y="7914131"/>
            <a:ext cx="987552" cy="1790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80566" y="165354"/>
            <a:ext cx="5247640" cy="391795"/>
          </a:xfrm>
          <a:custGeom>
            <a:avLst/>
            <a:gdLst/>
            <a:ahLst/>
            <a:cxnLst/>
            <a:rect l="l" t="t" r="r" b="b"/>
            <a:pathLst>
              <a:path w="5247640" h="391795">
                <a:moveTo>
                  <a:pt x="0" y="391668"/>
                </a:moveTo>
                <a:lnTo>
                  <a:pt x="5247132" y="391668"/>
                </a:lnTo>
                <a:lnTo>
                  <a:pt x="5247132" y="0"/>
                </a:lnTo>
                <a:lnTo>
                  <a:pt x="0" y="0"/>
                </a:lnTo>
                <a:lnTo>
                  <a:pt x="0" y="391668"/>
                </a:lnTo>
                <a:close/>
              </a:path>
            </a:pathLst>
          </a:custGeom>
          <a:ln w="19811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90472" y="175260"/>
            <a:ext cx="5236845" cy="396240"/>
          </a:xfrm>
          <a:prstGeom prst="rect">
            <a:avLst/>
          </a:prstGeom>
          <a:solidFill>
            <a:srgbClr val="BDD7EE"/>
          </a:solidFill>
        </p:spPr>
        <p:txBody>
          <a:bodyPr vert="horz" wrap="square" lIns="0" tIns="18415" rIns="0" bIns="0" rtlCol="0">
            <a:spAutoFit/>
          </a:bodyPr>
          <a:lstStyle/>
          <a:p>
            <a:pPr marL="167005">
              <a:lnSpc>
                <a:spcPct val="100000"/>
              </a:lnSpc>
              <a:spcBef>
                <a:spcPts val="145"/>
              </a:spcBef>
            </a:pPr>
            <a:r>
              <a:rPr sz="1950" dirty="0">
                <a:latin typeface="Calibri"/>
                <a:cs typeface="Calibri"/>
              </a:rPr>
              <a:t>GCSE</a:t>
            </a:r>
            <a:r>
              <a:rPr sz="1950" spc="-4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PHOTOGRAPHY</a:t>
            </a:r>
            <a:r>
              <a:rPr sz="1950" spc="-4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-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KNOWLEDGE</a:t>
            </a:r>
            <a:r>
              <a:rPr sz="1950" spc="-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ORGANISER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7734" y="610361"/>
            <a:ext cx="6579234" cy="1108075"/>
          </a:xfrm>
          <a:custGeom>
            <a:avLst/>
            <a:gdLst/>
            <a:ahLst/>
            <a:cxnLst/>
            <a:rect l="l" t="t" r="r" b="b"/>
            <a:pathLst>
              <a:path w="6579234" h="1108075">
                <a:moveTo>
                  <a:pt x="0" y="1107948"/>
                </a:moveTo>
                <a:lnTo>
                  <a:pt x="6579108" y="1107948"/>
                </a:lnTo>
                <a:lnTo>
                  <a:pt x="6579108" y="0"/>
                </a:lnTo>
                <a:lnTo>
                  <a:pt x="0" y="0"/>
                </a:lnTo>
                <a:lnTo>
                  <a:pt x="0" y="1107948"/>
                </a:lnTo>
                <a:close/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2212" y="600455"/>
            <a:ext cx="6550659" cy="1103630"/>
          </a:xfrm>
          <a:prstGeom prst="rect">
            <a:avLst/>
          </a:prstGeom>
          <a:solidFill>
            <a:srgbClr val="BDD7EE"/>
          </a:solidFill>
        </p:spPr>
        <p:txBody>
          <a:bodyPr vert="horz" wrap="square" lIns="0" tIns="46355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365"/>
              </a:spcBef>
            </a:pPr>
            <a:r>
              <a:rPr sz="11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Manual</a:t>
            </a:r>
            <a:r>
              <a:rPr sz="1100" b="1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1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Camera</a:t>
            </a:r>
            <a:r>
              <a:rPr sz="1100" b="1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1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Settings</a:t>
            </a:r>
            <a:endParaRPr sz="1100">
              <a:latin typeface="Calibri"/>
              <a:cs typeface="Calibri"/>
            </a:endParaRPr>
          </a:p>
          <a:p>
            <a:pPr marL="248285" indent="-173355">
              <a:lnSpc>
                <a:spcPct val="100000"/>
              </a:lnSpc>
              <a:buChar char="-"/>
              <a:tabLst>
                <a:tab pos="248285" algn="l"/>
                <a:tab pos="248920" algn="l"/>
              </a:tabLst>
            </a:pPr>
            <a:r>
              <a:rPr sz="1100" dirty="0">
                <a:latin typeface="Calibri"/>
                <a:cs typeface="Calibri"/>
              </a:rPr>
              <a:t>Gives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you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complete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control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camera.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Can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accessed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 </a:t>
            </a:r>
            <a:r>
              <a:rPr sz="1100" spc="-5" dirty="0">
                <a:latin typeface="Calibri"/>
                <a:cs typeface="Calibri"/>
              </a:rPr>
              <a:t>DSLR by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selecting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M.</a:t>
            </a:r>
            <a:endParaRPr sz="1100">
              <a:latin typeface="Calibri"/>
              <a:cs typeface="Calibri"/>
            </a:endParaRPr>
          </a:p>
          <a:p>
            <a:pPr marL="248285" indent="-173355">
              <a:lnSpc>
                <a:spcPct val="100000"/>
              </a:lnSpc>
              <a:buChar char="-"/>
              <a:tabLst>
                <a:tab pos="248285" algn="l"/>
                <a:tab pos="248920" algn="l"/>
              </a:tabLst>
            </a:pPr>
            <a:r>
              <a:rPr sz="1100" dirty="0">
                <a:latin typeface="Calibri"/>
                <a:cs typeface="Calibri"/>
              </a:rPr>
              <a:t>Involves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5" dirty="0">
                <a:latin typeface="Calibri"/>
                <a:cs typeface="Calibri"/>
              </a:rPr>
              <a:t> Exposure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Triangle </a:t>
            </a:r>
            <a:r>
              <a:rPr sz="1100" dirty="0">
                <a:latin typeface="Calibri"/>
                <a:cs typeface="Calibri"/>
              </a:rPr>
              <a:t>–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Aperture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/ </a:t>
            </a:r>
            <a:r>
              <a:rPr sz="1100" spc="-5" dirty="0">
                <a:latin typeface="Calibri"/>
                <a:cs typeface="Calibri"/>
              </a:rPr>
              <a:t>ISO/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Shutter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Speed</a:t>
            </a:r>
            <a:endParaRPr sz="1100">
              <a:latin typeface="Calibri"/>
              <a:cs typeface="Calibri"/>
            </a:endParaRPr>
          </a:p>
          <a:p>
            <a:pPr marL="248285" indent="-173355">
              <a:lnSpc>
                <a:spcPct val="100000"/>
              </a:lnSpc>
              <a:buChar char="-"/>
              <a:tabLst>
                <a:tab pos="248285" algn="l"/>
                <a:tab pos="248920" algn="l"/>
              </a:tabLst>
            </a:pPr>
            <a:r>
              <a:rPr sz="1100" dirty="0">
                <a:latin typeface="Calibri"/>
                <a:cs typeface="Calibri"/>
              </a:rPr>
              <a:t>If one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exposure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triangle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setting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changed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affect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two.</a:t>
            </a:r>
            <a:endParaRPr sz="1100">
              <a:latin typeface="Calibri"/>
              <a:cs typeface="Calibri"/>
            </a:endParaRPr>
          </a:p>
          <a:p>
            <a:pPr marL="248285" marR="195580" indent="-172720">
              <a:lnSpc>
                <a:spcPct val="100000"/>
              </a:lnSpc>
              <a:buChar char="-"/>
              <a:tabLst>
                <a:tab pos="248285" algn="l"/>
                <a:tab pos="248920" algn="l"/>
              </a:tabLst>
            </a:pPr>
            <a:r>
              <a:rPr sz="1100" dirty="0">
                <a:latin typeface="Calibri"/>
                <a:cs typeface="Calibri"/>
              </a:rPr>
              <a:t>For </a:t>
            </a:r>
            <a:r>
              <a:rPr sz="1100" spc="-5" dirty="0">
                <a:latin typeface="Calibri"/>
                <a:cs typeface="Calibri"/>
              </a:rPr>
              <a:t>hints </a:t>
            </a:r>
            <a:r>
              <a:rPr sz="1100" dirty="0">
                <a:latin typeface="Calibri"/>
                <a:cs typeface="Calibri"/>
              </a:rPr>
              <a:t>and tips on how to </a:t>
            </a:r>
            <a:r>
              <a:rPr sz="1100" spc="-5" dirty="0">
                <a:latin typeface="Calibri"/>
                <a:cs typeface="Calibri"/>
              </a:rPr>
              <a:t>do </a:t>
            </a:r>
            <a:r>
              <a:rPr sz="1100" dirty="0">
                <a:latin typeface="Calibri"/>
                <a:cs typeface="Calibri"/>
              </a:rPr>
              <a:t>a </a:t>
            </a:r>
            <a:r>
              <a:rPr sz="1100" spc="-5" dirty="0">
                <a:latin typeface="Calibri"/>
                <a:cs typeface="Calibri"/>
              </a:rPr>
              <a:t>photo-shoot go </a:t>
            </a:r>
            <a:r>
              <a:rPr sz="1100" dirty="0">
                <a:latin typeface="Calibri"/>
                <a:cs typeface="Calibri"/>
              </a:rPr>
              <a:t>to </a:t>
            </a:r>
            <a:r>
              <a:rPr sz="1100" b="1" spc="-5" dirty="0">
                <a:latin typeface="Calibri"/>
                <a:cs typeface="Calibri"/>
              </a:rPr>
              <a:t>Student Share </a:t>
            </a:r>
            <a:r>
              <a:rPr sz="1100" b="1" dirty="0">
                <a:latin typeface="Calibri"/>
                <a:cs typeface="Calibri"/>
              </a:rPr>
              <a:t>/ Art / </a:t>
            </a:r>
            <a:r>
              <a:rPr sz="1100" b="1" spc="-5" dirty="0">
                <a:latin typeface="Calibri"/>
                <a:cs typeface="Calibri"/>
              </a:rPr>
              <a:t>GCSE Photography </a:t>
            </a:r>
            <a:r>
              <a:rPr sz="1100" b="1" dirty="0">
                <a:latin typeface="Calibri"/>
                <a:cs typeface="Calibri"/>
              </a:rPr>
              <a:t>/ How to </a:t>
            </a:r>
            <a:r>
              <a:rPr sz="1100" b="1" spc="-5" dirty="0">
                <a:latin typeface="Calibri"/>
                <a:cs typeface="Calibri"/>
              </a:rPr>
              <a:t>do </a:t>
            </a:r>
            <a:r>
              <a:rPr sz="1100" b="1" dirty="0">
                <a:latin typeface="Calibri"/>
                <a:cs typeface="Calibri"/>
              </a:rPr>
              <a:t>a </a:t>
            </a:r>
            <a:r>
              <a:rPr sz="1100" b="1" spc="-23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photo-shoot.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776" y="1764792"/>
            <a:ext cx="4357101" cy="1043940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12776" y="3675888"/>
            <a:ext cx="6631305" cy="1155700"/>
            <a:chOff x="112776" y="3675888"/>
            <a:chExt cx="6631305" cy="1155700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2776" y="3745992"/>
              <a:ext cx="6630924" cy="108508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85165" y="3690366"/>
              <a:ext cx="6541770" cy="0"/>
            </a:xfrm>
            <a:custGeom>
              <a:avLst/>
              <a:gdLst/>
              <a:ahLst/>
              <a:cxnLst/>
              <a:rect l="l" t="t" r="r" b="b"/>
              <a:pathLst>
                <a:path w="6541770">
                  <a:moveTo>
                    <a:pt x="0" y="0"/>
                  </a:moveTo>
                  <a:lnTo>
                    <a:pt x="6541515" y="0"/>
                  </a:lnTo>
                </a:path>
              </a:pathLst>
            </a:custGeom>
            <a:ln w="28956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12776" y="2842260"/>
            <a:ext cx="4358640" cy="769620"/>
          </a:xfrm>
          <a:prstGeom prst="rect">
            <a:avLst/>
          </a:prstGeom>
          <a:solidFill>
            <a:srgbClr val="BDD7EE"/>
          </a:solidFill>
          <a:ln w="9144">
            <a:solidFill>
              <a:srgbClr val="767171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90"/>
              </a:spcBef>
            </a:pPr>
            <a:r>
              <a:rPr sz="11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Aperture:</a:t>
            </a:r>
            <a:endParaRPr sz="1100">
              <a:latin typeface="Calibri"/>
              <a:cs typeface="Calibri"/>
            </a:endParaRPr>
          </a:p>
          <a:p>
            <a:pPr marL="264160" indent="-17335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64795" algn="l"/>
              </a:tabLst>
            </a:pPr>
            <a:r>
              <a:rPr sz="1100" dirty="0">
                <a:latin typeface="Calibri"/>
                <a:cs typeface="Calibri"/>
              </a:rPr>
              <a:t>How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is.</a:t>
            </a:r>
            <a:endParaRPr sz="1100">
              <a:latin typeface="Calibri"/>
              <a:cs typeface="Calibri"/>
            </a:endParaRPr>
          </a:p>
          <a:p>
            <a:pPr marL="264160" indent="-173355">
              <a:lnSpc>
                <a:spcPct val="100000"/>
              </a:lnSpc>
              <a:buFont typeface="Arial"/>
              <a:buChar char="•"/>
              <a:tabLst>
                <a:tab pos="264795" algn="l"/>
              </a:tabLst>
            </a:pPr>
            <a:r>
              <a:rPr sz="1100" spc="-5" dirty="0">
                <a:latin typeface="Calibri"/>
                <a:cs typeface="Calibri"/>
              </a:rPr>
              <a:t>To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capture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close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up shots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wider</a:t>
            </a:r>
            <a:r>
              <a:rPr sz="1100" dirty="0">
                <a:latin typeface="Calibri"/>
                <a:cs typeface="Calibri"/>
              </a:rPr>
              <a:t> lens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required.</a:t>
            </a:r>
            <a:endParaRPr sz="1100">
              <a:latin typeface="Calibri"/>
              <a:cs typeface="Calibri"/>
            </a:endParaRPr>
          </a:p>
          <a:p>
            <a:pPr marL="264160" indent="-173355">
              <a:lnSpc>
                <a:spcPct val="100000"/>
              </a:lnSpc>
              <a:buFont typeface="Arial"/>
              <a:buChar char="•"/>
              <a:tabLst>
                <a:tab pos="264795" algn="l"/>
              </a:tabLst>
            </a:pPr>
            <a:r>
              <a:rPr sz="1100" spc="-5" dirty="0">
                <a:latin typeface="Calibri"/>
                <a:cs typeface="Calibri"/>
              </a:rPr>
              <a:t>To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capture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detail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distance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smaller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lens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setting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required.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4779" y="6714743"/>
            <a:ext cx="6620256" cy="809192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112776" y="4863084"/>
            <a:ext cx="1824355" cy="1446530"/>
          </a:xfrm>
          <a:prstGeom prst="rect">
            <a:avLst/>
          </a:prstGeom>
          <a:solidFill>
            <a:srgbClr val="BDD7EE"/>
          </a:solidFill>
          <a:ln w="9144">
            <a:solidFill>
              <a:srgbClr val="767171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0"/>
              </a:spcBef>
            </a:pPr>
            <a:r>
              <a:rPr sz="11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Shutter</a:t>
            </a:r>
            <a:r>
              <a:rPr sz="1100" b="1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1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Speed:</a:t>
            </a:r>
            <a:endParaRPr sz="1100">
              <a:latin typeface="Calibri"/>
              <a:cs typeface="Calibri"/>
            </a:endParaRPr>
          </a:p>
          <a:p>
            <a:pPr marL="264160" indent="-173355">
              <a:lnSpc>
                <a:spcPct val="100000"/>
              </a:lnSpc>
              <a:buFont typeface="Arial"/>
              <a:buChar char="•"/>
              <a:tabLst>
                <a:tab pos="264795" algn="l"/>
              </a:tabLst>
            </a:pPr>
            <a:r>
              <a:rPr sz="1100" dirty="0">
                <a:latin typeface="Calibri"/>
                <a:cs typeface="Calibri"/>
              </a:rPr>
              <a:t>How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quickly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shutter</a:t>
            </a:r>
            <a:endParaRPr sz="1100">
              <a:latin typeface="Calibri"/>
              <a:cs typeface="Calibri"/>
            </a:endParaRPr>
          </a:p>
          <a:p>
            <a:pPr marL="26416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opens</a:t>
            </a:r>
            <a:r>
              <a:rPr sz="1100" spc="-6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closes.</a:t>
            </a:r>
            <a:endParaRPr sz="1100">
              <a:latin typeface="Calibri"/>
              <a:cs typeface="Calibri"/>
            </a:endParaRPr>
          </a:p>
          <a:p>
            <a:pPr marL="264160" marR="443230" indent="-172720">
              <a:lnSpc>
                <a:spcPct val="100000"/>
              </a:lnSpc>
              <a:buFont typeface="Arial"/>
              <a:buChar char="•"/>
              <a:tabLst>
                <a:tab pos="264795" algn="l"/>
              </a:tabLst>
            </a:pPr>
            <a:r>
              <a:rPr sz="1100" dirty="0">
                <a:latin typeface="Calibri"/>
                <a:cs typeface="Calibri"/>
              </a:rPr>
              <a:t>Used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action</a:t>
            </a:r>
            <a:r>
              <a:rPr sz="1100" spc="-6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movement</a:t>
            </a:r>
            <a:r>
              <a:rPr sz="1100" spc="-6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shots.</a:t>
            </a:r>
            <a:endParaRPr sz="1100">
              <a:latin typeface="Calibri"/>
              <a:cs typeface="Calibri"/>
            </a:endParaRPr>
          </a:p>
          <a:p>
            <a:pPr marL="264160" marR="288925" indent="-172720">
              <a:lnSpc>
                <a:spcPct val="100000"/>
              </a:lnSpc>
              <a:buFont typeface="Arial"/>
              <a:buChar char="•"/>
              <a:tabLst>
                <a:tab pos="264795" algn="l"/>
              </a:tabLst>
            </a:pPr>
            <a:r>
              <a:rPr sz="1100" spc="-5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slower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setting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 more </a:t>
            </a:r>
            <a:r>
              <a:rPr sz="1100" spc="-5" dirty="0">
                <a:latin typeface="Calibri"/>
                <a:cs typeface="Calibri"/>
              </a:rPr>
              <a:t>blurred </a:t>
            </a:r>
            <a:r>
              <a:rPr sz="1100" dirty="0">
                <a:latin typeface="Calibri"/>
                <a:cs typeface="Calibri"/>
              </a:rPr>
              <a:t>the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photograph.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92786" y="6607302"/>
            <a:ext cx="6541770" cy="0"/>
          </a:xfrm>
          <a:custGeom>
            <a:avLst/>
            <a:gdLst/>
            <a:ahLst/>
            <a:cxnLst/>
            <a:rect l="l" t="t" r="r" b="b"/>
            <a:pathLst>
              <a:path w="6541770">
                <a:moveTo>
                  <a:pt x="0" y="0"/>
                </a:moveTo>
                <a:lnTo>
                  <a:pt x="6541516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00584" y="7601711"/>
            <a:ext cx="6623684" cy="600710"/>
          </a:xfrm>
          <a:prstGeom prst="rect">
            <a:avLst/>
          </a:prstGeom>
          <a:solidFill>
            <a:srgbClr val="BDD7EE"/>
          </a:solidFill>
          <a:ln w="9144">
            <a:solidFill>
              <a:srgbClr val="767171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5"/>
              </a:spcBef>
            </a:pPr>
            <a:r>
              <a:rPr sz="11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ISO:</a:t>
            </a:r>
            <a:endParaRPr sz="1100">
              <a:latin typeface="Calibri"/>
              <a:cs typeface="Calibri"/>
            </a:endParaRPr>
          </a:p>
          <a:p>
            <a:pPr marL="264160" indent="-173355">
              <a:lnSpc>
                <a:spcPct val="100000"/>
              </a:lnSpc>
              <a:buFont typeface="Arial"/>
              <a:buChar char="•"/>
              <a:tabLst>
                <a:tab pos="264795" algn="l"/>
              </a:tabLst>
            </a:pPr>
            <a:r>
              <a:rPr sz="1100" dirty="0">
                <a:latin typeface="Calibri"/>
                <a:cs typeface="Calibri"/>
              </a:rPr>
              <a:t>How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much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light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let</a:t>
            </a:r>
            <a:r>
              <a:rPr sz="1100" spc="-5" dirty="0">
                <a:latin typeface="Calibri"/>
                <a:cs typeface="Calibri"/>
              </a:rPr>
              <a:t> into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camera.</a:t>
            </a:r>
            <a:endParaRPr sz="1100">
              <a:latin typeface="Calibri"/>
              <a:cs typeface="Calibri"/>
            </a:endParaRPr>
          </a:p>
          <a:p>
            <a:pPr marL="264160" indent="-173355">
              <a:lnSpc>
                <a:spcPct val="100000"/>
              </a:lnSpc>
              <a:buFont typeface="Arial"/>
              <a:buChar char="•"/>
              <a:tabLst>
                <a:tab pos="264795" algn="l"/>
              </a:tabLst>
            </a:pPr>
            <a:r>
              <a:rPr sz="1100" spc="-5" dirty="0">
                <a:latin typeface="Calibri"/>
                <a:cs typeface="Calibri"/>
              </a:rPr>
              <a:t>Can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affect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5" dirty="0">
                <a:latin typeface="Calibri"/>
                <a:cs typeface="Calibri"/>
              </a:rPr>
              <a:t> photograph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 </a:t>
            </a:r>
            <a:r>
              <a:rPr sz="1100" dirty="0">
                <a:latin typeface="Calibri"/>
                <a:cs typeface="Calibri"/>
              </a:rPr>
              <a:t>making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5" dirty="0">
                <a:latin typeface="Calibri"/>
                <a:cs typeface="Calibri"/>
              </a:rPr>
              <a:t> grainy</a:t>
            </a:r>
            <a:r>
              <a:rPr sz="1100" dirty="0">
                <a:latin typeface="Calibri"/>
                <a:cs typeface="Calibri"/>
              </a:rPr>
              <a:t> the</a:t>
            </a:r>
            <a:r>
              <a:rPr sz="1100" spc="-5" dirty="0">
                <a:latin typeface="Calibri"/>
                <a:cs typeface="Calibri"/>
              </a:rPr>
              <a:t> higher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5" dirty="0">
                <a:latin typeface="Calibri"/>
                <a:cs typeface="Calibri"/>
              </a:rPr>
              <a:t> setting.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0584" y="8273793"/>
            <a:ext cx="3665220" cy="1528571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756270" y="8848135"/>
            <a:ext cx="970214" cy="970214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01011" y="4876800"/>
            <a:ext cx="2142743" cy="1662684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742441" y="5577573"/>
            <a:ext cx="966801" cy="967959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4508753" y="5756909"/>
            <a:ext cx="1148080" cy="768350"/>
          </a:xfrm>
          <a:prstGeom prst="rect">
            <a:avLst/>
          </a:prstGeom>
          <a:solidFill>
            <a:srgbClr val="BDD7EE"/>
          </a:solidFill>
          <a:ln w="19811">
            <a:solidFill>
              <a:srgbClr val="7F7F7F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111125" marR="102870" algn="ctr">
              <a:lnSpc>
                <a:spcPct val="100000"/>
              </a:lnSpc>
              <a:spcBef>
                <a:spcPts val="285"/>
              </a:spcBef>
            </a:pPr>
            <a:r>
              <a:rPr sz="1100" spc="-5" dirty="0">
                <a:latin typeface="Calibri"/>
                <a:cs typeface="Calibri"/>
              </a:rPr>
              <a:t>Scan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introduction </a:t>
            </a:r>
            <a:r>
              <a:rPr sz="1100" dirty="0">
                <a:latin typeface="Calibri"/>
                <a:cs typeface="Calibri"/>
              </a:rPr>
              <a:t>to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using </a:t>
            </a:r>
            <a:r>
              <a:rPr sz="1100" dirty="0">
                <a:latin typeface="Calibri"/>
                <a:cs typeface="Calibri"/>
              </a:rPr>
              <a:t>Shutter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Speed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settings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37709" y="9033509"/>
            <a:ext cx="1149350" cy="769620"/>
          </a:xfrm>
          <a:prstGeom prst="rect">
            <a:avLst/>
          </a:prstGeom>
          <a:solidFill>
            <a:srgbClr val="BDD7EE"/>
          </a:solidFill>
          <a:ln w="19811">
            <a:solidFill>
              <a:srgbClr val="7F7F7F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111760" marR="103505" algn="ctr">
              <a:lnSpc>
                <a:spcPct val="100000"/>
              </a:lnSpc>
              <a:spcBef>
                <a:spcPts val="295"/>
              </a:spcBef>
            </a:pPr>
            <a:r>
              <a:rPr sz="1100" spc="-5" dirty="0">
                <a:latin typeface="Calibri"/>
                <a:cs typeface="Calibri"/>
              </a:rPr>
              <a:t>Scan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introduction </a:t>
            </a:r>
            <a:r>
              <a:rPr sz="1100" dirty="0">
                <a:latin typeface="Calibri"/>
                <a:cs typeface="Calibri"/>
              </a:rPr>
              <a:t>to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using </a:t>
            </a:r>
            <a:r>
              <a:rPr sz="1100" dirty="0">
                <a:latin typeface="Calibri"/>
                <a:cs typeface="Calibri"/>
              </a:rPr>
              <a:t>ISO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settings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4735067" y="1764792"/>
            <a:ext cx="2009139" cy="1858645"/>
            <a:chOff x="4735067" y="1764792"/>
            <a:chExt cx="2009139" cy="1858645"/>
          </a:xfrm>
        </p:grpSpPr>
        <p:pic>
          <p:nvPicPr>
            <p:cNvPr id="24" name="object 2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768832" y="2684375"/>
              <a:ext cx="939077" cy="938962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735067" y="1764792"/>
              <a:ext cx="2008632" cy="870203"/>
            </a:xfrm>
            <a:prstGeom prst="rect">
              <a:avLst/>
            </a:prstGeom>
          </p:spPr>
        </p:pic>
      </p:grpSp>
      <p:sp>
        <p:nvSpPr>
          <p:cNvPr id="26" name="object 26"/>
          <p:cNvSpPr txBox="1"/>
          <p:nvPr/>
        </p:nvSpPr>
        <p:spPr>
          <a:xfrm>
            <a:off x="4568190" y="2855214"/>
            <a:ext cx="1112520" cy="769620"/>
          </a:xfrm>
          <a:prstGeom prst="rect">
            <a:avLst/>
          </a:prstGeom>
          <a:solidFill>
            <a:srgbClr val="BDD7EE"/>
          </a:solidFill>
          <a:ln w="19811">
            <a:solidFill>
              <a:srgbClr val="7F7F7F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2710" marR="86360" algn="ctr">
              <a:lnSpc>
                <a:spcPct val="100000"/>
              </a:lnSpc>
              <a:spcBef>
                <a:spcPts val="290"/>
              </a:spcBef>
            </a:pPr>
            <a:r>
              <a:rPr sz="1100" spc="-5" dirty="0">
                <a:latin typeface="Calibri"/>
                <a:cs typeface="Calibri"/>
              </a:rPr>
              <a:t>Scan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introduction </a:t>
            </a:r>
            <a:r>
              <a:rPr sz="1100" dirty="0">
                <a:latin typeface="Calibri"/>
                <a:cs typeface="Calibri"/>
              </a:rPr>
              <a:t>to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using </a:t>
            </a:r>
            <a:r>
              <a:rPr sz="1100" dirty="0">
                <a:latin typeface="Calibri"/>
                <a:cs typeface="Calibri"/>
              </a:rPr>
              <a:t>Aperture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settings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27" name="object 2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236720" y="4876800"/>
            <a:ext cx="1200912" cy="7528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0566" y="165354"/>
            <a:ext cx="5247640" cy="391795"/>
          </a:xfrm>
          <a:prstGeom prst="rect">
            <a:avLst/>
          </a:prstGeom>
          <a:solidFill>
            <a:srgbClr val="BDD7EE"/>
          </a:solidFill>
          <a:ln w="19811">
            <a:solidFill>
              <a:srgbClr val="7F7F7F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177165">
              <a:lnSpc>
                <a:spcPct val="100000"/>
              </a:lnSpc>
              <a:spcBef>
                <a:spcPts val="225"/>
              </a:spcBef>
            </a:pPr>
            <a:r>
              <a:rPr sz="1950" dirty="0">
                <a:latin typeface="Calibri"/>
                <a:cs typeface="Calibri"/>
              </a:rPr>
              <a:t>GCSE</a:t>
            </a:r>
            <a:r>
              <a:rPr sz="1950" spc="-4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PHOTOGRAPHY</a:t>
            </a:r>
            <a:r>
              <a:rPr sz="1950" spc="-4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-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KNOWLEDGE</a:t>
            </a:r>
            <a:r>
              <a:rPr sz="1950" spc="-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ORGANISER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542" y="671322"/>
            <a:ext cx="6582409" cy="768350"/>
          </a:xfrm>
          <a:prstGeom prst="rect">
            <a:avLst/>
          </a:prstGeom>
          <a:solidFill>
            <a:srgbClr val="BDD7EE"/>
          </a:solidFill>
          <a:ln w="28955">
            <a:solidFill>
              <a:srgbClr val="7F7F7F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80"/>
              </a:spcBef>
            </a:pPr>
            <a:r>
              <a:rPr sz="11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Compositional</a:t>
            </a:r>
            <a:r>
              <a:rPr sz="1100" b="1" u="sng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Elements</a:t>
            </a:r>
            <a:endParaRPr sz="1100">
              <a:latin typeface="Calibri"/>
              <a:cs typeface="Calibri"/>
            </a:endParaRPr>
          </a:p>
          <a:p>
            <a:pPr marL="262890" indent="-173355">
              <a:lnSpc>
                <a:spcPct val="100000"/>
              </a:lnSpc>
              <a:buChar char="-"/>
              <a:tabLst>
                <a:tab pos="262890" algn="l"/>
                <a:tab pos="263525" algn="l"/>
              </a:tabLst>
            </a:pPr>
            <a:r>
              <a:rPr sz="1100" dirty="0">
                <a:latin typeface="Calibri"/>
                <a:cs typeface="Calibri"/>
              </a:rPr>
              <a:t>Key</a:t>
            </a:r>
            <a:r>
              <a:rPr sz="1100" spc="-5" dirty="0">
                <a:latin typeface="Calibri"/>
                <a:cs typeface="Calibri"/>
              </a:rPr>
              <a:t> things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5" dirty="0">
                <a:latin typeface="Calibri"/>
                <a:cs typeface="Calibri"/>
              </a:rPr>
              <a:t> consider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setting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up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shot.</a:t>
            </a:r>
            <a:endParaRPr sz="1100">
              <a:latin typeface="Calibri"/>
              <a:cs typeface="Calibri"/>
            </a:endParaRPr>
          </a:p>
          <a:p>
            <a:pPr marL="262890" indent="-173355">
              <a:lnSpc>
                <a:spcPct val="100000"/>
              </a:lnSpc>
              <a:buChar char="-"/>
              <a:tabLst>
                <a:tab pos="262890" algn="l"/>
                <a:tab pos="263525" algn="l"/>
              </a:tabLst>
            </a:pPr>
            <a:r>
              <a:rPr sz="1100" dirty="0">
                <a:latin typeface="Calibri"/>
                <a:cs typeface="Calibri"/>
              </a:rPr>
              <a:t>Used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describe </a:t>
            </a:r>
            <a:r>
              <a:rPr sz="1100" dirty="0">
                <a:latin typeface="Calibri"/>
                <a:cs typeface="Calibri"/>
              </a:rPr>
              <a:t>how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 </a:t>
            </a:r>
            <a:r>
              <a:rPr sz="1100" spc="-5" dirty="0">
                <a:latin typeface="Calibri"/>
                <a:cs typeface="Calibri"/>
              </a:rPr>
              <a:t>photograph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works.</a:t>
            </a:r>
            <a:endParaRPr sz="1100">
              <a:latin typeface="Calibri"/>
              <a:cs typeface="Calibri"/>
            </a:endParaRPr>
          </a:p>
          <a:p>
            <a:pPr marL="262890" indent="-173355">
              <a:lnSpc>
                <a:spcPct val="100000"/>
              </a:lnSpc>
              <a:buChar char="-"/>
              <a:tabLst>
                <a:tab pos="262890" algn="l"/>
                <a:tab pos="263525" algn="l"/>
              </a:tabLst>
            </a:pPr>
            <a:r>
              <a:rPr sz="1100" dirty="0">
                <a:latin typeface="Calibri"/>
                <a:cs typeface="Calibri"/>
              </a:rPr>
              <a:t>Are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used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same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time.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However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some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prominent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photograph.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38506" y="1508125"/>
          <a:ext cx="6579869" cy="8333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4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4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6840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Pattern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16383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There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patterns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all around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if we only learn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them.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Emphasizing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highlighting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these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patterns can lead 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striking shots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– as can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high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lighting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when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patterns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broken.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JON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MEASURES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095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Texture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116839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Photographs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two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dimensional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objects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yet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with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 clever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 ‘texture’ they can come alive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become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almost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three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dimensional.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You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want </a:t>
                      </a:r>
                      <a:r>
                        <a:rPr sz="1100" spc="-22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viewer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imagine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how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object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feels.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ANSEL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ADAMS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5415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Depth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Field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1206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depth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field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that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you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select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when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taking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image will drastically impact the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composition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image.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4295" marR="13144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It can isolate 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subject from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its background and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foreground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(when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using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shallow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depth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field)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it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can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put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same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subject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context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revealing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it’s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surrounds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with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larger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depth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field.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ELIA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LOCARDI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6675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Symmetry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Can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create a balanced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composition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that leaves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 viewer with 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feeling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 photograph is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staged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 some way.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add 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striking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effect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depending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subject/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object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photographed.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IRVING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PENN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443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Rule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Thirds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1384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 3x3 grid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used by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photographs to create a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composition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that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feels right. Objects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that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fall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on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near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lines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considered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have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best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impact.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ERNST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HAAS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950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Shape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1657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way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subjects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connect to each other in a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photo forms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shapes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that draw the eye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from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subject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subject.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If your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subject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is already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triangular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diamond-shaped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(like 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pyramid),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the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viewer's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eye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will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automatically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focus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that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shape.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MAN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RAY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7735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Focal</a:t>
                      </a:r>
                      <a:r>
                        <a:rPr sz="11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Point/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73025" algn="just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main focus of 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photograph/artwork. There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usually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line/ shape/ space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 some form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leading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it.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MICHAEL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BOSANKO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59768" y="5405628"/>
            <a:ext cx="1100104" cy="118719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12920" y="2711195"/>
            <a:ext cx="972312" cy="122834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36135" y="7914131"/>
            <a:ext cx="1275588" cy="95250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312920" y="6716268"/>
            <a:ext cx="836676" cy="106680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81855" y="1552955"/>
            <a:ext cx="1103376" cy="1101852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163567" y="3991355"/>
            <a:ext cx="1248156" cy="126949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203191" y="8999218"/>
            <a:ext cx="1191767" cy="79552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9026" y="1494536"/>
          <a:ext cx="6579869" cy="7849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4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4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7775">
                <a:tc>
                  <a:txBody>
                    <a:bodyPr/>
                    <a:lstStyle/>
                    <a:p>
                      <a:pPr marL="74295" marR="19621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Restful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/ 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Dynamic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C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mp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siti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2844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If there is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space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around an object in a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composition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then it is considered restful.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Photographs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that are zoomed in and objects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touch the edges of the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composition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considered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dynamic.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It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dictates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how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much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viewer’s eyes have to move around the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photograph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everything.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ANNIE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LEIBOVITZ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667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Simplification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37973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When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light,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depth of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field, positioning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 an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object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used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make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viewer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focus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specific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area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photograph/artwork.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6045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NICHOLAS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GOO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505">
                <a:tc>
                  <a:txBody>
                    <a:bodyPr/>
                    <a:lstStyle/>
                    <a:p>
                      <a:pPr marL="74295" marR="1485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Lines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(H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riz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li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ne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711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Lines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can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powerful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elements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image.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They </a:t>
                      </a:r>
                      <a:r>
                        <a:rPr sz="1100" spc="-22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have the power to draw the eye to key focal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points in 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shot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 to impact the ‘feel’ of an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image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greatly.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4295" marR="13589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Diagonal, Horizontal,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Vertical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 Converging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lines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all impact images differently and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should be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spotted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while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framing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shot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then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utilized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strengthen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it.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BILL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BRANDT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2865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Viewpoint/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Perspective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5257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Birds-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eye: From above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facing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downward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Worm’s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eye: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From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below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facing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upward </a:t>
                      </a:r>
                      <a:r>
                        <a:rPr sz="1100" spc="-22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Eye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line: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standing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height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4295" marR="1466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These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perspectives can have an impact on how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viewer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feels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about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photograph,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how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it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perceived.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ANTONIO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JAGGIE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4915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Colour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5969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lot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colour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can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overwhelming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considered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bold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statement.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4295" marR="18986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Lack of colour can focus the viewer on the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message the photographer is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trying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convey.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Lack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colour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can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also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accentuate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patterns,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shapes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textures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photograph.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ANDY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WARHOL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4714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Abstract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1422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It is taking 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subject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forcing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 viewer to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look at it in 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different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way. This may cause the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subject</a:t>
                      </a:r>
                      <a:r>
                        <a:rPr sz="11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lose</a:t>
                      </a:r>
                      <a:r>
                        <a:rPr sz="11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its</a:t>
                      </a:r>
                      <a:r>
                        <a:rPr sz="11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original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meaning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1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purpose.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It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may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even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render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subject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unreal,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abnormal </a:t>
                      </a:r>
                      <a:r>
                        <a:rPr sz="1100" spc="-22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 not of this world.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The subject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could lose all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literal meaning and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reduced to only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shape,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light,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texture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color.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PAUL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STRAND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480566" y="165354"/>
            <a:ext cx="5247640" cy="391795"/>
          </a:xfrm>
          <a:prstGeom prst="rect">
            <a:avLst/>
          </a:prstGeom>
          <a:solidFill>
            <a:srgbClr val="BDD7EE"/>
          </a:solidFill>
          <a:ln w="19811">
            <a:solidFill>
              <a:srgbClr val="7F7F7F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177165">
              <a:lnSpc>
                <a:spcPct val="100000"/>
              </a:lnSpc>
              <a:spcBef>
                <a:spcPts val="225"/>
              </a:spcBef>
            </a:pPr>
            <a:r>
              <a:rPr sz="1950" dirty="0">
                <a:latin typeface="Calibri"/>
                <a:cs typeface="Calibri"/>
              </a:rPr>
              <a:t>GCSE</a:t>
            </a:r>
            <a:r>
              <a:rPr sz="1950" spc="-4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PHOTOGRAPHY</a:t>
            </a:r>
            <a:r>
              <a:rPr sz="1950" spc="-4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-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KNOWLEDGE</a:t>
            </a:r>
            <a:r>
              <a:rPr sz="1950" spc="-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ORGANISER</a:t>
            </a:r>
            <a:endParaRPr sz="195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73296" y="1533144"/>
            <a:ext cx="1024127" cy="119786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28159" y="8130540"/>
            <a:ext cx="871727" cy="117652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37303" y="5556503"/>
            <a:ext cx="862584" cy="129540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192523" y="6894576"/>
            <a:ext cx="1199388" cy="119481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201667" y="4091940"/>
            <a:ext cx="1179576" cy="138226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201667" y="2796539"/>
            <a:ext cx="1200912" cy="1200911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45542" y="671322"/>
            <a:ext cx="6582409" cy="768350"/>
          </a:xfrm>
          <a:prstGeom prst="rect">
            <a:avLst/>
          </a:prstGeom>
          <a:solidFill>
            <a:srgbClr val="BDD7EE"/>
          </a:solidFill>
          <a:ln w="28955">
            <a:solidFill>
              <a:srgbClr val="7F7F7F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80"/>
              </a:spcBef>
            </a:pPr>
            <a:r>
              <a:rPr sz="11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Compositional</a:t>
            </a:r>
            <a:r>
              <a:rPr sz="1100" b="1" u="sng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Elements</a:t>
            </a:r>
            <a:endParaRPr sz="1100">
              <a:latin typeface="Calibri"/>
              <a:cs typeface="Calibri"/>
            </a:endParaRPr>
          </a:p>
          <a:p>
            <a:pPr marL="262890" indent="-173355">
              <a:lnSpc>
                <a:spcPct val="100000"/>
              </a:lnSpc>
              <a:buChar char="-"/>
              <a:tabLst>
                <a:tab pos="262890" algn="l"/>
                <a:tab pos="263525" algn="l"/>
              </a:tabLst>
            </a:pPr>
            <a:r>
              <a:rPr sz="1100" dirty="0">
                <a:latin typeface="Calibri"/>
                <a:cs typeface="Calibri"/>
              </a:rPr>
              <a:t>Key</a:t>
            </a:r>
            <a:r>
              <a:rPr sz="1100" spc="-5" dirty="0">
                <a:latin typeface="Calibri"/>
                <a:cs typeface="Calibri"/>
              </a:rPr>
              <a:t> things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5" dirty="0">
                <a:latin typeface="Calibri"/>
                <a:cs typeface="Calibri"/>
              </a:rPr>
              <a:t> consider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setting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up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shot.</a:t>
            </a:r>
            <a:endParaRPr sz="1100">
              <a:latin typeface="Calibri"/>
              <a:cs typeface="Calibri"/>
            </a:endParaRPr>
          </a:p>
          <a:p>
            <a:pPr marL="262890" indent="-173355">
              <a:lnSpc>
                <a:spcPct val="100000"/>
              </a:lnSpc>
              <a:buChar char="-"/>
              <a:tabLst>
                <a:tab pos="262890" algn="l"/>
                <a:tab pos="263525" algn="l"/>
              </a:tabLst>
            </a:pPr>
            <a:r>
              <a:rPr sz="1100" dirty="0">
                <a:latin typeface="Calibri"/>
                <a:cs typeface="Calibri"/>
              </a:rPr>
              <a:t>Used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describe </a:t>
            </a:r>
            <a:r>
              <a:rPr sz="1100" dirty="0">
                <a:latin typeface="Calibri"/>
                <a:cs typeface="Calibri"/>
              </a:rPr>
              <a:t>how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 </a:t>
            </a:r>
            <a:r>
              <a:rPr sz="1100" spc="-5" dirty="0">
                <a:latin typeface="Calibri"/>
                <a:cs typeface="Calibri"/>
              </a:rPr>
              <a:t>photograph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works.</a:t>
            </a:r>
            <a:endParaRPr sz="1100">
              <a:latin typeface="Calibri"/>
              <a:cs typeface="Calibri"/>
            </a:endParaRPr>
          </a:p>
          <a:p>
            <a:pPr marL="262890" indent="-173355">
              <a:lnSpc>
                <a:spcPct val="100000"/>
              </a:lnSpc>
              <a:buChar char="-"/>
              <a:tabLst>
                <a:tab pos="262890" algn="l"/>
                <a:tab pos="263525" algn="l"/>
              </a:tabLst>
            </a:pPr>
            <a:r>
              <a:rPr sz="1100" dirty="0">
                <a:latin typeface="Calibri"/>
                <a:cs typeface="Calibri"/>
              </a:rPr>
              <a:t>Are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used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same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time.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However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some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prominent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photograph.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0566" y="165354"/>
            <a:ext cx="5247640" cy="391795"/>
          </a:xfrm>
          <a:prstGeom prst="rect">
            <a:avLst/>
          </a:prstGeom>
          <a:solidFill>
            <a:srgbClr val="BDD7EE"/>
          </a:solidFill>
          <a:ln w="19811">
            <a:solidFill>
              <a:srgbClr val="7F7F7F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177165">
              <a:lnSpc>
                <a:spcPct val="100000"/>
              </a:lnSpc>
              <a:spcBef>
                <a:spcPts val="225"/>
              </a:spcBef>
            </a:pPr>
            <a:r>
              <a:rPr sz="1950" dirty="0">
                <a:latin typeface="Calibri"/>
                <a:cs typeface="Calibri"/>
              </a:rPr>
              <a:t>GCSE</a:t>
            </a:r>
            <a:r>
              <a:rPr sz="1950" spc="-4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PHOTOGRAPHY</a:t>
            </a:r>
            <a:r>
              <a:rPr sz="1950" spc="-4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-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KNOWLEDGE</a:t>
            </a:r>
            <a:r>
              <a:rPr sz="1950" spc="-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ORGANISER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542" y="671322"/>
            <a:ext cx="3945890" cy="939165"/>
          </a:xfrm>
          <a:prstGeom prst="rect">
            <a:avLst/>
          </a:prstGeom>
          <a:solidFill>
            <a:srgbClr val="BDD7EE"/>
          </a:solidFill>
          <a:ln w="28955">
            <a:solidFill>
              <a:srgbClr val="7F7F7F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80"/>
              </a:spcBef>
            </a:pPr>
            <a:r>
              <a:rPr sz="11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Light</a:t>
            </a:r>
            <a:endParaRPr sz="1100">
              <a:latin typeface="Calibri"/>
              <a:cs typeface="Calibri"/>
            </a:endParaRPr>
          </a:p>
          <a:p>
            <a:pPr marL="262890" indent="-173355">
              <a:lnSpc>
                <a:spcPct val="100000"/>
              </a:lnSpc>
              <a:buChar char="-"/>
              <a:tabLst>
                <a:tab pos="262890" algn="l"/>
                <a:tab pos="263525" algn="l"/>
              </a:tabLst>
            </a:pPr>
            <a:r>
              <a:rPr sz="1100" spc="-5" dirty="0">
                <a:latin typeface="Calibri"/>
                <a:cs typeface="Calibri"/>
              </a:rPr>
              <a:t>Can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used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create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shadow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5" dirty="0">
                <a:latin typeface="Calibri"/>
                <a:cs typeface="Calibri"/>
              </a:rPr>
              <a:t> highlight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 </a:t>
            </a:r>
            <a:r>
              <a:rPr sz="1100" spc="-5" dirty="0">
                <a:latin typeface="Calibri"/>
                <a:cs typeface="Calibri"/>
              </a:rPr>
              <a:t>object/person.</a:t>
            </a:r>
            <a:endParaRPr sz="1100">
              <a:latin typeface="Calibri"/>
              <a:cs typeface="Calibri"/>
            </a:endParaRPr>
          </a:p>
          <a:p>
            <a:pPr marL="262890" indent="-173355">
              <a:lnSpc>
                <a:spcPct val="100000"/>
              </a:lnSpc>
              <a:buChar char="-"/>
              <a:tabLst>
                <a:tab pos="262890" algn="l"/>
                <a:tab pos="263525" algn="l"/>
              </a:tabLst>
            </a:pPr>
            <a:r>
              <a:rPr sz="1100" dirty="0">
                <a:latin typeface="Calibri"/>
                <a:cs typeface="Calibri"/>
              </a:rPr>
              <a:t>Comes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many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different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forms.</a:t>
            </a:r>
            <a:endParaRPr sz="1100">
              <a:latin typeface="Calibri"/>
              <a:cs typeface="Calibri"/>
            </a:endParaRPr>
          </a:p>
          <a:p>
            <a:pPr marL="262890" indent="-173355">
              <a:lnSpc>
                <a:spcPct val="100000"/>
              </a:lnSpc>
              <a:buChar char="-"/>
              <a:tabLst>
                <a:tab pos="262890" algn="l"/>
                <a:tab pos="263525" algn="l"/>
              </a:tabLst>
            </a:pPr>
            <a:r>
              <a:rPr sz="1100" dirty="0">
                <a:latin typeface="Calibri"/>
                <a:cs typeface="Calibri"/>
              </a:rPr>
              <a:t>Use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light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impact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camera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settings.</a:t>
            </a:r>
            <a:endParaRPr sz="1100">
              <a:latin typeface="Calibri"/>
              <a:cs typeface="Calibri"/>
            </a:endParaRPr>
          </a:p>
          <a:p>
            <a:pPr marL="262890" indent="-173355">
              <a:lnSpc>
                <a:spcPct val="100000"/>
              </a:lnSpc>
              <a:buChar char="-"/>
              <a:tabLst>
                <a:tab pos="262890" algn="l"/>
                <a:tab pos="263525" algn="l"/>
              </a:tabLst>
            </a:pPr>
            <a:r>
              <a:rPr sz="1100" dirty="0">
                <a:latin typeface="Calibri"/>
                <a:cs typeface="Calibri"/>
              </a:rPr>
              <a:t>Direction</a:t>
            </a:r>
            <a:r>
              <a:rPr sz="1100" spc="-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light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source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very important.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5165" y="3606546"/>
            <a:ext cx="6541770" cy="0"/>
          </a:xfrm>
          <a:custGeom>
            <a:avLst/>
            <a:gdLst/>
            <a:ahLst/>
            <a:cxnLst/>
            <a:rect l="l" t="t" r="r" b="b"/>
            <a:pathLst>
              <a:path w="6541770">
                <a:moveTo>
                  <a:pt x="0" y="0"/>
                </a:moveTo>
                <a:lnTo>
                  <a:pt x="6541515" y="0"/>
                </a:lnTo>
              </a:path>
            </a:pathLst>
          </a:custGeom>
          <a:ln w="28956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40758" y="2763773"/>
            <a:ext cx="1149350" cy="769620"/>
          </a:xfrm>
          <a:prstGeom prst="rect">
            <a:avLst/>
          </a:prstGeom>
          <a:solidFill>
            <a:srgbClr val="BDD7EE"/>
          </a:solidFill>
          <a:ln w="19811">
            <a:solidFill>
              <a:srgbClr val="7F7F7F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111125" marR="104139" algn="ctr">
              <a:lnSpc>
                <a:spcPct val="100000"/>
              </a:lnSpc>
              <a:spcBef>
                <a:spcPts val="290"/>
              </a:spcBef>
            </a:pPr>
            <a:r>
              <a:rPr sz="1100" spc="-5" dirty="0">
                <a:latin typeface="Calibri"/>
                <a:cs typeface="Calibri"/>
              </a:rPr>
              <a:t>Scan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introduction </a:t>
            </a:r>
            <a:r>
              <a:rPr sz="1100" dirty="0">
                <a:latin typeface="Calibri"/>
                <a:cs typeface="Calibri"/>
              </a:rPr>
              <a:t>to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using light </a:t>
            </a:r>
            <a:r>
              <a:rPr sz="1100" dirty="0">
                <a:latin typeface="Calibri"/>
                <a:cs typeface="Calibri"/>
              </a:rPr>
              <a:t>in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photography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48999" y="2560460"/>
            <a:ext cx="959527" cy="96018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79320" y="1690116"/>
            <a:ext cx="1923287" cy="141122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4779" y="1680972"/>
            <a:ext cx="1937004" cy="1420368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145542" y="3182873"/>
            <a:ext cx="1937385" cy="260985"/>
          </a:xfrm>
          <a:prstGeom prst="rect">
            <a:avLst/>
          </a:prstGeom>
          <a:solidFill>
            <a:srgbClr val="BDD7EE"/>
          </a:solidFill>
          <a:ln w="19812">
            <a:solidFill>
              <a:srgbClr val="7F7F7F"/>
            </a:solidFill>
          </a:ln>
        </p:spPr>
        <p:txBody>
          <a:bodyPr vert="horz" wrap="square" lIns="0" tIns="36194" rIns="0" bIns="0" rtlCol="0">
            <a:spAutoFit/>
          </a:bodyPr>
          <a:lstStyle/>
          <a:p>
            <a:pPr marL="600075">
              <a:lnSpc>
                <a:spcPct val="100000"/>
              </a:lnSpc>
              <a:spcBef>
                <a:spcPts val="284"/>
              </a:spcBef>
            </a:pPr>
            <a:r>
              <a:rPr sz="1100" dirty="0">
                <a:latin typeface="Calibri"/>
                <a:cs typeface="Calibri"/>
              </a:rPr>
              <a:t>Natural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Light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80082" y="3178301"/>
            <a:ext cx="1923414" cy="262255"/>
          </a:xfrm>
          <a:prstGeom prst="rect">
            <a:avLst/>
          </a:prstGeom>
          <a:solidFill>
            <a:srgbClr val="BDD7EE"/>
          </a:solidFill>
          <a:ln w="19811">
            <a:solidFill>
              <a:srgbClr val="7F7F7F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571500">
              <a:lnSpc>
                <a:spcPct val="100000"/>
              </a:lnSpc>
              <a:spcBef>
                <a:spcPts val="290"/>
              </a:spcBef>
            </a:pPr>
            <a:r>
              <a:rPr sz="1100" spc="-5" dirty="0">
                <a:latin typeface="Calibri"/>
                <a:cs typeface="Calibri"/>
              </a:rPr>
              <a:t>Artificial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Light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209032" y="676655"/>
            <a:ext cx="1517904" cy="1680972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4200905" y="681990"/>
            <a:ext cx="962025" cy="769620"/>
          </a:xfrm>
          <a:prstGeom prst="rect">
            <a:avLst/>
          </a:prstGeom>
          <a:solidFill>
            <a:srgbClr val="BDD7EE"/>
          </a:solidFill>
          <a:ln w="19811">
            <a:solidFill>
              <a:srgbClr val="7F7F7F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151130" marR="144145" algn="ctr">
              <a:lnSpc>
                <a:spcPct val="100000"/>
              </a:lnSpc>
              <a:spcBef>
                <a:spcPts val="285"/>
              </a:spcBef>
            </a:pP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t  </a:t>
            </a:r>
            <a:r>
              <a:rPr sz="1100" spc="-5" dirty="0">
                <a:latin typeface="Calibri"/>
                <a:cs typeface="Calibri"/>
              </a:rPr>
              <a:t>by</a:t>
            </a:r>
            <a:endParaRPr sz="1100">
              <a:latin typeface="Calibri"/>
              <a:cs typeface="Calibri"/>
            </a:endParaRPr>
          </a:p>
          <a:p>
            <a:pPr marL="186055" marR="175895" indent="-4445" algn="ctr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Kumi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Ya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ita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5542" y="3772661"/>
            <a:ext cx="3945890" cy="262255"/>
          </a:xfrm>
          <a:prstGeom prst="rect">
            <a:avLst/>
          </a:prstGeom>
          <a:solidFill>
            <a:srgbClr val="BDD7EE"/>
          </a:solidFill>
          <a:ln w="28955">
            <a:solidFill>
              <a:srgbClr val="7F7F7F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85"/>
              </a:spcBef>
            </a:pPr>
            <a:r>
              <a:rPr sz="11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Helpful</a:t>
            </a:r>
            <a:r>
              <a:rPr sz="1100" b="1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Websites</a:t>
            </a:r>
            <a:r>
              <a:rPr sz="1100" b="1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1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for</a:t>
            </a:r>
            <a:r>
              <a:rPr sz="1100" b="1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GCSE</a:t>
            </a:r>
            <a:r>
              <a:rPr sz="11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1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Photography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37375" y="4139565"/>
          <a:ext cx="6544943" cy="4394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08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8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99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Website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QR</a:t>
                      </a:r>
                      <a:r>
                        <a:rPr sz="11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Code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Summary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6670">
                <a:tc>
                  <a:txBody>
                    <a:bodyPr/>
                    <a:lstStyle/>
                    <a:p>
                      <a:pPr marL="74295" marR="2044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https://digital-photography-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school.com/digital-photography-tips-for- </a:t>
                      </a:r>
                      <a:r>
                        <a:rPr sz="1400" b="1" spc="-3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beginners/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749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Really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informative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website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with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lots of easy to follow tutorials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beginners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photography.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0015">
                <a:tc>
                  <a:txBody>
                    <a:bodyPr/>
                    <a:lstStyle/>
                    <a:p>
                      <a:pPr marL="74295" marR="1593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b="1" spc="-10" dirty="0">
                          <a:latin typeface="Calibri"/>
                          <a:cs typeface="Calibri"/>
                        </a:rPr>
                        <a:t>https://</a:t>
                      </a:r>
                      <a:r>
                        <a:rPr sz="1400" b="1" spc="-10" dirty="0">
                          <a:latin typeface="Calibri"/>
                          <a:cs typeface="Calibri"/>
                          <a:hlinkClick r:id="rId6"/>
                        </a:rPr>
                        <a:t>www.bbc.com/bitesize/guides/zg </a:t>
                      </a:r>
                      <a:r>
                        <a:rPr sz="1400" b="1" spc="-3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wpnbk/revision/1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1803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GCSE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Bitesize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website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great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 video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tutorials,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subject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specific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vocab and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helping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understand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how GCSE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Photography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course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works.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716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b="1" spc="-15" dirty="0">
                          <a:latin typeface="Calibri"/>
                          <a:cs typeface="Calibri"/>
                        </a:rPr>
                        <a:t>https://</a:t>
                      </a:r>
                      <a:r>
                        <a:rPr sz="1400" b="1" spc="-15" dirty="0">
                          <a:latin typeface="Calibri"/>
                          <a:cs typeface="Calibri"/>
                          <a:hlinkClick r:id="rId7"/>
                        </a:rPr>
                        <a:t>www.tate.org.uk/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1581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Tate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website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fantastic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resource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finding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out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about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exhibitions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you could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visit for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primary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research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(AO1).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6" name="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605670" y="4610238"/>
            <a:ext cx="963111" cy="962336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593554" y="5932562"/>
            <a:ext cx="1011409" cy="1011150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583914" y="7329019"/>
            <a:ext cx="1015422" cy="1015670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139445" y="8608314"/>
            <a:ext cx="6550659" cy="1108075"/>
          </a:xfrm>
          <a:prstGeom prst="rect">
            <a:avLst/>
          </a:prstGeom>
          <a:solidFill>
            <a:srgbClr val="BDD7EE"/>
          </a:solidFill>
          <a:ln w="28955">
            <a:solidFill>
              <a:srgbClr val="7F7F7F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90"/>
              </a:spcBef>
            </a:pPr>
            <a:r>
              <a:rPr sz="11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Photoshop</a:t>
            </a:r>
            <a:endParaRPr sz="1100">
              <a:latin typeface="Calibri"/>
              <a:cs typeface="Calibri"/>
            </a:endParaRPr>
          </a:p>
          <a:p>
            <a:pPr marL="263525" indent="-172720">
              <a:lnSpc>
                <a:spcPct val="100000"/>
              </a:lnSpc>
              <a:buChar char="-"/>
              <a:tabLst>
                <a:tab pos="263525" algn="l"/>
                <a:tab pos="264160" algn="l"/>
              </a:tabLst>
            </a:pPr>
            <a:r>
              <a:rPr sz="1100" dirty="0">
                <a:latin typeface="Calibri"/>
                <a:cs typeface="Calibri"/>
              </a:rPr>
              <a:t>Used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enhance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creatively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edit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digital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photographs.</a:t>
            </a:r>
            <a:endParaRPr sz="1100">
              <a:latin typeface="Calibri"/>
              <a:cs typeface="Calibri"/>
            </a:endParaRPr>
          </a:p>
          <a:p>
            <a:pPr marL="263525" indent="-172720">
              <a:lnSpc>
                <a:spcPct val="100000"/>
              </a:lnSpc>
              <a:buChar char="-"/>
              <a:tabLst>
                <a:tab pos="263525" algn="l"/>
                <a:tab pos="264160" algn="l"/>
              </a:tabLst>
            </a:pPr>
            <a:r>
              <a:rPr sz="1100" dirty="0">
                <a:latin typeface="Calibri"/>
                <a:cs typeface="Calibri"/>
              </a:rPr>
              <a:t>Always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take </a:t>
            </a:r>
            <a:r>
              <a:rPr sz="1100" spc="-5" dirty="0">
                <a:latin typeface="Calibri"/>
                <a:cs typeface="Calibri"/>
              </a:rPr>
              <a:t>screenshots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using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5" dirty="0">
                <a:latin typeface="Calibri"/>
                <a:cs typeface="Calibri"/>
              </a:rPr>
              <a:t> “Snipping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Tool”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evidence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you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done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while</a:t>
            </a:r>
            <a:r>
              <a:rPr sz="1100" spc="-5" dirty="0">
                <a:latin typeface="Calibri"/>
                <a:cs typeface="Calibri"/>
              </a:rPr>
              <a:t> editing.</a:t>
            </a:r>
            <a:endParaRPr sz="1100">
              <a:latin typeface="Calibri"/>
              <a:cs typeface="Calibri"/>
            </a:endParaRPr>
          </a:p>
          <a:p>
            <a:pPr marL="263525" indent="-172720">
              <a:lnSpc>
                <a:spcPct val="100000"/>
              </a:lnSpc>
              <a:buChar char="-"/>
              <a:tabLst>
                <a:tab pos="263525" algn="l"/>
                <a:tab pos="264160" algn="l"/>
              </a:tabLst>
            </a:pPr>
            <a:r>
              <a:rPr sz="1100" spc="-5" dirty="0">
                <a:latin typeface="Calibri"/>
                <a:cs typeface="Calibri"/>
              </a:rPr>
              <a:t>Only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use specific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features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effects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if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there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 link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research.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every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Photograph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needs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be </a:t>
            </a:r>
            <a:r>
              <a:rPr sz="1100" dirty="0">
                <a:latin typeface="Calibri"/>
                <a:cs typeface="Calibri"/>
              </a:rPr>
              <a:t>edited.</a:t>
            </a:r>
            <a:endParaRPr sz="1100">
              <a:latin typeface="Calibri"/>
              <a:cs typeface="Calibri"/>
            </a:endParaRPr>
          </a:p>
          <a:p>
            <a:pPr marL="263525" indent="-172720">
              <a:lnSpc>
                <a:spcPct val="100000"/>
              </a:lnSpc>
              <a:buChar char="-"/>
              <a:tabLst>
                <a:tab pos="263525" algn="l"/>
                <a:tab pos="264160" algn="l"/>
              </a:tabLst>
            </a:pPr>
            <a:r>
              <a:rPr sz="1100" spc="-5" dirty="0">
                <a:latin typeface="Calibri"/>
                <a:cs typeface="Calibri"/>
              </a:rPr>
              <a:t>To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find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digital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guide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basic</a:t>
            </a:r>
            <a:r>
              <a:rPr sz="1100" spc="-5" dirty="0">
                <a:latin typeface="Calibri"/>
                <a:cs typeface="Calibri"/>
              </a:rPr>
              <a:t> skills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using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Photoshop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go</a:t>
            </a:r>
            <a:r>
              <a:rPr sz="1100" dirty="0">
                <a:latin typeface="Calibri"/>
                <a:cs typeface="Calibri"/>
              </a:rPr>
              <a:t> to:</a:t>
            </a:r>
            <a:endParaRPr sz="1100">
              <a:latin typeface="Calibri"/>
              <a:cs typeface="Calibri"/>
            </a:endParaRPr>
          </a:p>
          <a:p>
            <a:pPr marL="263525">
              <a:lnSpc>
                <a:spcPct val="100000"/>
              </a:lnSpc>
            </a:pPr>
            <a:r>
              <a:rPr sz="1100" b="1" spc="-5" dirty="0">
                <a:latin typeface="Calibri"/>
                <a:cs typeface="Calibri"/>
              </a:rPr>
              <a:t>Student</a:t>
            </a:r>
            <a:r>
              <a:rPr sz="1100" b="1" spc="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Share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/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Art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/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GCSE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Photography </a:t>
            </a:r>
            <a:r>
              <a:rPr sz="1100" b="1" dirty="0">
                <a:latin typeface="Calibri"/>
                <a:cs typeface="Calibri"/>
              </a:rPr>
              <a:t>/</a:t>
            </a:r>
            <a:r>
              <a:rPr sz="1100" b="1" spc="-5" dirty="0">
                <a:latin typeface="Calibri"/>
                <a:cs typeface="Calibri"/>
              </a:rPr>
              <a:t> Basic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Photoshop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Skills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8445F5025AF642A1D2E82902AC52A2" ma:contentTypeVersion="10" ma:contentTypeDescription="Create a new document." ma:contentTypeScope="" ma:versionID="9bb97023101ed38933cb32979ea8612f">
  <xsd:schema xmlns:xsd="http://www.w3.org/2001/XMLSchema" xmlns:xs="http://www.w3.org/2001/XMLSchema" xmlns:p="http://schemas.microsoft.com/office/2006/metadata/properties" xmlns:ns2="7bde4f5f-b135-4acb-8588-c8b6e24cada1" xmlns:ns3="c575e89d-fd03-4ecc-9332-3d5829082394" targetNamespace="http://schemas.microsoft.com/office/2006/metadata/properties" ma:root="true" ma:fieldsID="6c88b7deddc8d9297c63175672849e8e" ns2:_="" ns3:_="">
    <xsd:import namespace="7bde4f5f-b135-4acb-8588-c8b6e24cada1"/>
    <xsd:import namespace="c575e89d-fd03-4ecc-9332-3d58290823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de4f5f-b135-4acb-8588-c8b6e24cad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75e89d-fd03-4ecc-9332-3d582908239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833BCE-B509-407C-8C20-1A17EF311177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c575e89d-fd03-4ecc-9332-3d5829082394"/>
    <ds:schemaRef ds:uri="http://schemas.openxmlformats.org/package/2006/metadata/core-properties"/>
    <ds:schemaRef ds:uri="7bde4f5f-b135-4acb-8588-c8b6e24cada1"/>
  </ds:schemaRefs>
</ds:datastoreItem>
</file>

<file path=customXml/itemProps2.xml><?xml version="1.0" encoding="utf-8"?>
<ds:datastoreItem xmlns:ds="http://schemas.openxmlformats.org/officeDocument/2006/customXml" ds:itemID="{A19A1726-E750-4704-B062-6E24A82CDC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9066AB-7197-4A97-BF08-E079A8A54B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de4f5f-b135-4acb-8588-c8b6e24cada1"/>
    <ds:schemaRef ds:uri="c575e89d-fd03-4ecc-9332-3d58290823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1381</Words>
  <Application>Microsoft Office PowerPoint</Application>
  <PresentationFormat>A4 Paper (210x297 mm)</PresentationFormat>
  <Paragraphs>164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Lily Prosser</dc:creator>
  <cp:lastModifiedBy>Lily Prosser</cp:lastModifiedBy>
  <cp:revision>2</cp:revision>
  <dcterms:created xsi:type="dcterms:W3CDTF">2022-12-12T10:18:01Z</dcterms:created>
  <dcterms:modified xsi:type="dcterms:W3CDTF">2023-01-12T11:26:59Z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2022-12-11T00:00:00Z</vt:filetime>
  </property>
  <property fmtid="{D5CDD505-2E9C-101B-9397-08002B2CF9AE}" pid="3" name="Creator">
    <vt:lpwstr>Safari</vt:lpwstr>
  </property>
  <property fmtid="{D5CDD505-2E9C-101B-9397-08002B2CF9AE}" pid="4" name="LastSaved">
    <vt:filetime>2022-12-12T00:00:00Z</vt:filetime>
  </property>
  <property fmtid="{D5CDD505-2E9C-101B-9397-08002B2CF9AE}" pid="5" name="ContentTypeId">
    <vt:lpwstr>0x010100878445F5025AF642A1D2E82902AC52A2</vt:lpwstr>
  </property>
</Properties>
</file>